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30.png" ContentType="image/png"/>
  <Override PartName="/ppt/media/image28.jpeg" ContentType="image/jpeg"/>
  <Override PartName="/ppt/media/image26.jpeg" ContentType="image/jpeg"/>
  <Override PartName="/ppt/media/image25.jpeg" ContentType="image/jpeg"/>
  <Override PartName="/ppt/media/image10.jpeg" ContentType="image/jpeg"/>
  <Override PartName="/ppt/media/image8.png" ContentType="image/png"/>
  <Override PartName="/ppt/media/image27.jpeg" ContentType="image/jpeg"/>
  <Override PartName="/ppt/media/image7.jpeg" ContentType="image/jpeg"/>
  <Override PartName="/ppt/media/image2.png" ContentType="image/png"/>
  <Override PartName="/ppt/media/image29.jpeg" ContentType="image/jpeg"/>
  <Override PartName="/ppt/media/image9.jpeg" ContentType="image/jpeg"/>
  <Override PartName="/ppt/media/image5.png" ContentType="image/png"/>
  <Override PartName="/ppt/media/image1.png" ContentType="image/png"/>
  <Override PartName="/ppt/media/image24.jpeg" ContentType="image/jpeg"/>
  <Override PartName="/ppt/media/image3.png" ContentType="image/png"/>
  <Override PartName="/ppt/media/image4.png" ContentType="image/png"/>
  <Override PartName="/ppt/media/image11.jpeg" ContentType="image/jpeg"/>
  <Override PartName="/ppt/media/image12.jpeg" ContentType="image/jpeg"/>
  <Override PartName="/ppt/media/image19.png" ContentType="image/png"/>
  <Override PartName="/ppt/media/image13.jpeg" ContentType="image/jpeg"/>
  <Override PartName="/ppt/media/image6.png" ContentType="image/png"/>
  <Override PartName="/ppt/media/image14.jpeg" ContentType="image/jpeg"/>
  <Override PartName="/ppt/media/image31.png" ContentType="image/png"/>
  <Override PartName="/ppt/media/image20.jpeg" ContentType="image/jpeg"/>
  <Override PartName="/ppt/media/image15.jpeg" ContentType="image/jpeg"/>
  <Override PartName="/ppt/media/image16.jpeg" ContentType="image/jpeg"/>
  <Override PartName="/ppt/media/image21.jpeg" ContentType="image/jpeg"/>
  <Override PartName="/ppt/media/image22.jpeg" ContentType="image/jpeg"/>
  <Override PartName="/ppt/media/image17.jpeg" ContentType="image/jpeg"/>
  <Override PartName="/ppt/media/image23.jpeg" ContentType="image/jpeg"/>
  <Override PartName="/ppt/media/image18.jpeg" ContentType="image/jpeg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3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ine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pm10 official</c:v>
                </c:pt>
              </c:strCache>
            </c:strRef>
          </c:tx>
          <c:spPr>
            <a:solidFill>
              <a:srgbClr val="4a7ebb"/>
            </a:solidFill>
            <a:ln w="28440">
              <a:solidFill>
                <a:srgbClr val="4a7ebb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4"/>
                <c:pt idx="0">
                  <c:v>17</c:v>
                </c:pt>
                <c:pt idx="1">
                  <c:v>13</c:v>
                </c:pt>
                <c:pt idx="2">
                  <c:v>18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23</c:v>
                </c:pt>
                <c:pt idx="7">
                  <c:v>25</c:v>
                </c:pt>
                <c:pt idx="8">
                  <c:v>31</c:v>
                </c:pt>
                <c:pt idx="9">
                  <c:v>34</c:v>
                </c:pt>
                <c:pt idx="10">
                  <c:v>33</c:v>
                </c:pt>
                <c:pt idx="11">
                  <c:v>29</c:v>
                </c:pt>
                <c:pt idx="12">
                  <c:v>23</c:v>
                </c:pt>
                <c:pt idx="13">
                  <c:v>29</c:v>
                </c:pt>
                <c:pt idx="14">
                  <c:v>33</c:v>
                </c:pt>
                <c:pt idx="15">
                  <c:v>29</c:v>
                </c:pt>
                <c:pt idx="16">
                  <c:v>25</c:v>
                </c:pt>
                <c:pt idx="17">
                  <c:v>25</c:v>
                </c:pt>
                <c:pt idx="18">
                  <c:v>18</c:v>
                </c:pt>
                <c:pt idx="19">
                  <c:v>17</c:v>
                </c:pt>
                <c:pt idx="20">
                  <c:v>18</c:v>
                </c:pt>
                <c:pt idx="21">
                  <c:v>22</c:v>
                </c:pt>
                <c:pt idx="22">
                  <c:v>17</c:v>
                </c:pt>
                <c:pt idx="23">
                  <c:v>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pm10 raw</c:v>
                </c:pt>
              </c:strCache>
            </c:strRef>
          </c:tx>
          <c:spPr>
            <a:solidFill>
              <a:srgbClr val="be4b48"/>
            </a:solidFill>
            <a:ln w="28440">
              <a:solidFill>
                <a:srgbClr val="be4b48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4"/>
                <c:pt idx="0">
                  <c:v>1.10666666666667</c:v>
                </c:pt>
                <c:pt idx="1">
                  <c:v>0.0788888888888889</c:v>
                </c:pt>
                <c:pt idx="2">
                  <c:v>0.171</c:v>
                </c:pt>
                <c:pt idx="3">
                  <c:v>2.22444444444444</c:v>
                </c:pt>
                <c:pt idx="4">
                  <c:v>5.38333333333333</c:v>
                </c:pt>
                <c:pt idx="5">
                  <c:v>0.327777777777778</c:v>
                </c:pt>
                <c:pt idx="6">
                  <c:v>0.934</c:v>
                </c:pt>
                <c:pt idx="7">
                  <c:v>2.99333333333333</c:v>
                </c:pt>
                <c:pt idx="8">
                  <c:v>0.13</c:v>
                </c:pt>
                <c:pt idx="9">
                  <c:v>4.28333333333333</c:v>
                </c:pt>
                <c:pt idx="10">
                  <c:v>4.426</c:v>
                </c:pt>
                <c:pt idx="11">
                  <c:v>11.2688888888889</c:v>
                </c:pt>
                <c:pt idx="12">
                  <c:v>2.428</c:v>
                </c:pt>
                <c:pt idx="13">
                  <c:v>0.278888888888889</c:v>
                </c:pt>
                <c:pt idx="14">
                  <c:v>7.66111111111111</c:v>
                </c:pt>
                <c:pt idx="15">
                  <c:v>7.84</c:v>
                </c:pt>
                <c:pt idx="16">
                  <c:v>5.13555555555556</c:v>
                </c:pt>
                <c:pt idx="17">
                  <c:v>9.49111111111111</c:v>
                </c:pt>
                <c:pt idx="18">
                  <c:v>0.408888888888889</c:v>
                </c:pt>
                <c:pt idx="19">
                  <c:v>0.741111111111111</c:v>
                </c:pt>
                <c:pt idx="20">
                  <c:v>4.36666666666667</c:v>
                </c:pt>
                <c:pt idx="21">
                  <c:v>0.158888888888889</c:v>
                </c:pt>
                <c:pt idx="22">
                  <c:v>0.12</c:v>
                </c:pt>
                <c:pt idx="23">
                  <c:v>4.09333333333333</c:v>
                </c:pt>
              </c:numCache>
            </c:numRef>
          </c:val>
          <c:smooth val="0"/>
        </c:ser>
        <c:hiLowLines>
          <c:spPr>
            <a:ln>
              <a:noFill/>
            </a:ln>
          </c:spPr>
        </c:hiLowLines>
        <c:marker val="0"/>
        <c:axId val="31745600"/>
        <c:axId val="52974266"/>
      </c:lineChart>
      <c:catAx>
        <c:axId val="31745600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52974266"/>
        <c:crosses val="autoZero"/>
        <c:auto val="1"/>
        <c:lblAlgn val="ctr"/>
        <c:lblOffset val="100"/>
      </c:catAx>
      <c:valAx>
        <c:axId val="52974266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31745600"/>
        <c:crosses val="autoZero"/>
        <c:crossBetween val="midCat"/>
      </c:valAx>
      <c:spPr>
        <a:solidFill>
          <a:srgbClr val="ffffff"/>
        </a:solidFill>
        <a:ln>
          <a:noFill/>
        </a:ln>
      </c:spPr>
    </c:plotArea>
    <c:legend>
      <c:legendPos val="r"/>
      <c:overlay val="0"/>
      <c:spPr>
        <a:noFill/>
        <a:ln>
          <a:noFill/>
        </a:ln>
      </c:spPr>
    </c:legend>
    <c:plotVisOnly val="1"/>
    <c:dispBlanksAs val="gap"/>
  </c:chart>
  <c:spPr>
    <a:noFill/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ineChart>
        <c:grouping val="standard"/>
        <c:ser>
          <c:idx val="0"/>
          <c:order val="0"/>
          <c:tx>
            <c:strRef>
              <c:f>label 0</c:f>
              <c:strCache>
                <c:ptCount val="1"/>
                <c:pt idx="0">
                  <c:v>no2 official</c:v>
                </c:pt>
              </c:strCache>
            </c:strRef>
          </c:tx>
          <c:spPr>
            <a:solidFill>
              <a:srgbClr val="4a7ebb"/>
            </a:solidFill>
            <a:ln w="28440">
              <a:solidFill>
                <a:srgbClr val="4a7ebb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24"/>
                <c:pt idx="0">
                  <c:v>9:00:00</c:v>
                </c:pt>
                <c:pt idx="1">
                  <c:v>10:00:00</c:v>
                </c:pt>
                <c:pt idx="2">
                  <c:v>11:00:00</c:v>
                </c:pt>
                <c:pt idx="3">
                  <c:v>12:00:00</c:v>
                </c:pt>
                <c:pt idx="4">
                  <c:v>13:00:00</c:v>
                </c:pt>
                <c:pt idx="5">
                  <c:v>14:00:00</c:v>
                </c:pt>
                <c:pt idx="6">
                  <c:v>15:00:00</c:v>
                </c:pt>
                <c:pt idx="7">
                  <c:v>16:00:00</c:v>
                </c:pt>
                <c:pt idx="8">
                  <c:v>17:00:00</c:v>
                </c:pt>
                <c:pt idx="9">
                  <c:v>18:00:00</c:v>
                </c:pt>
                <c:pt idx="10">
                  <c:v>19:00:00</c:v>
                </c:pt>
                <c:pt idx="11">
                  <c:v>20:00:00</c:v>
                </c:pt>
                <c:pt idx="12">
                  <c:v>21:00:00</c:v>
                </c:pt>
                <c:pt idx="13">
                  <c:v>22:00:00</c:v>
                </c:pt>
                <c:pt idx="14">
                  <c:v>23:00:00</c:v>
                </c:pt>
                <c:pt idx="15">
                  <c:v>0:00:00</c:v>
                </c:pt>
                <c:pt idx="16">
                  <c:v>1:00:00</c:v>
                </c:pt>
                <c:pt idx="17">
                  <c:v>2:00:00</c:v>
                </c:pt>
                <c:pt idx="18">
                  <c:v>3:00:00</c:v>
                </c:pt>
                <c:pt idx="19">
                  <c:v>4:00:00</c:v>
                </c:pt>
                <c:pt idx="20">
                  <c:v>5:00:00</c:v>
                </c:pt>
                <c:pt idx="21">
                  <c:v>6:00:00</c:v>
                </c:pt>
                <c:pt idx="22">
                  <c:v>7:00:00</c:v>
                </c:pt>
                <c:pt idx="23">
                  <c:v>8:00:00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4"/>
                <c:pt idx="0">
                  <c:v>52</c:v>
                </c:pt>
                <c:pt idx="1">
                  <c:v>52</c:v>
                </c:pt>
                <c:pt idx="2">
                  <c:v>57</c:v>
                </c:pt>
                <c:pt idx="3">
                  <c:v>59</c:v>
                </c:pt>
                <c:pt idx="4">
                  <c:v>57</c:v>
                </c:pt>
                <c:pt idx="5">
                  <c:v>59</c:v>
                </c:pt>
                <c:pt idx="6">
                  <c:v>63</c:v>
                </c:pt>
                <c:pt idx="7">
                  <c:v>73</c:v>
                </c:pt>
                <c:pt idx="8">
                  <c:v>77</c:v>
                </c:pt>
                <c:pt idx="9">
                  <c:v>88</c:v>
                </c:pt>
                <c:pt idx="10">
                  <c:v>86</c:v>
                </c:pt>
                <c:pt idx="11">
                  <c:v>71</c:v>
                </c:pt>
                <c:pt idx="12">
                  <c:v>63</c:v>
                </c:pt>
                <c:pt idx="13">
                  <c:v>71</c:v>
                </c:pt>
                <c:pt idx="14">
                  <c:v>65</c:v>
                </c:pt>
                <c:pt idx="15">
                  <c:v>42</c:v>
                </c:pt>
                <c:pt idx="16">
                  <c:v>38</c:v>
                </c:pt>
                <c:pt idx="17">
                  <c:v>33</c:v>
                </c:pt>
                <c:pt idx="18">
                  <c:v>25</c:v>
                </c:pt>
                <c:pt idx="19">
                  <c:v>19</c:v>
                </c:pt>
                <c:pt idx="20">
                  <c:v>33</c:v>
                </c:pt>
                <c:pt idx="21">
                  <c:v>59</c:v>
                </c:pt>
                <c:pt idx="22">
                  <c:v>48</c:v>
                </c:pt>
                <c:pt idx="23">
                  <c:v>59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no2 raw</c:v>
                </c:pt>
              </c:strCache>
            </c:strRef>
          </c:tx>
          <c:spPr>
            <a:solidFill>
              <a:srgbClr val="be4b48"/>
            </a:solidFill>
            <a:ln w="28440">
              <a:solidFill>
                <a:srgbClr val="be4b48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24"/>
                <c:pt idx="0">
                  <c:v>9:00:00</c:v>
                </c:pt>
                <c:pt idx="1">
                  <c:v>10:00:00</c:v>
                </c:pt>
                <c:pt idx="2">
                  <c:v>11:00:00</c:v>
                </c:pt>
                <c:pt idx="3">
                  <c:v>12:00:00</c:v>
                </c:pt>
                <c:pt idx="4">
                  <c:v>13:00:00</c:v>
                </c:pt>
                <c:pt idx="5">
                  <c:v>14:00:00</c:v>
                </c:pt>
                <c:pt idx="6">
                  <c:v>15:00:00</c:v>
                </c:pt>
                <c:pt idx="7">
                  <c:v>16:00:00</c:v>
                </c:pt>
                <c:pt idx="8">
                  <c:v>17:00:00</c:v>
                </c:pt>
                <c:pt idx="9">
                  <c:v>18:00:00</c:v>
                </c:pt>
                <c:pt idx="10">
                  <c:v>19:00:00</c:v>
                </c:pt>
                <c:pt idx="11">
                  <c:v>20:00:00</c:v>
                </c:pt>
                <c:pt idx="12">
                  <c:v>21:00:00</c:v>
                </c:pt>
                <c:pt idx="13">
                  <c:v>22:00:00</c:v>
                </c:pt>
                <c:pt idx="14">
                  <c:v>23:00:00</c:v>
                </c:pt>
                <c:pt idx="15">
                  <c:v>0:00:00</c:v>
                </c:pt>
                <c:pt idx="16">
                  <c:v>1:00:00</c:v>
                </c:pt>
                <c:pt idx="17">
                  <c:v>2:00:00</c:v>
                </c:pt>
                <c:pt idx="18">
                  <c:v>3:00:00</c:v>
                </c:pt>
                <c:pt idx="19">
                  <c:v>4:00:00</c:v>
                </c:pt>
                <c:pt idx="20">
                  <c:v>5:00:00</c:v>
                </c:pt>
                <c:pt idx="21">
                  <c:v>6:00:00</c:v>
                </c:pt>
                <c:pt idx="22">
                  <c:v>7:00:00</c:v>
                </c:pt>
                <c:pt idx="23">
                  <c:v>8:00:00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4"/>
                <c:pt idx="0">
                  <c:v>796</c:v>
                </c:pt>
                <c:pt idx="1">
                  <c:v>706</c:v>
                </c:pt>
                <c:pt idx="2">
                  <c:v>662.9</c:v>
                </c:pt>
                <c:pt idx="3">
                  <c:v>629.222222222222</c:v>
                </c:pt>
                <c:pt idx="4">
                  <c:v>646</c:v>
                </c:pt>
                <c:pt idx="5">
                  <c:v>628.111111111111</c:v>
                </c:pt>
                <c:pt idx="6">
                  <c:v>605.2</c:v>
                </c:pt>
                <c:pt idx="7">
                  <c:v>608.777777777778</c:v>
                </c:pt>
                <c:pt idx="8">
                  <c:v>549.4</c:v>
                </c:pt>
                <c:pt idx="9">
                  <c:v>519.222222222222</c:v>
                </c:pt>
                <c:pt idx="10">
                  <c:v>511.1</c:v>
                </c:pt>
                <c:pt idx="11">
                  <c:v>507.666666666667</c:v>
                </c:pt>
                <c:pt idx="12">
                  <c:v>510.7</c:v>
                </c:pt>
                <c:pt idx="13">
                  <c:v>494.666666666667</c:v>
                </c:pt>
                <c:pt idx="14">
                  <c:v>484.111111111111</c:v>
                </c:pt>
                <c:pt idx="15">
                  <c:v>513.555555555556</c:v>
                </c:pt>
                <c:pt idx="16">
                  <c:v>509.888888888889</c:v>
                </c:pt>
                <c:pt idx="17">
                  <c:v>517.222222222222</c:v>
                </c:pt>
                <c:pt idx="18">
                  <c:v>531.444444444445</c:v>
                </c:pt>
                <c:pt idx="19">
                  <c:v>515.111111111111</c:v>
                </c:pt>
                <c:pt idx="20">
                  <c:v>497.222222222222</c:v>
                </c:pt>
                <c:pt idx="21">
                  <c:v>455.111111111111</c:v>
                </c:pt>
                <c:pt idx="22">
                  <c:v>464.111111111111</c:v>
                </c:pt>
                <c:pt idx="23">
                  <c:v>469.555555555556</c:v>
                </c:pt>
              </c:numCache>
            </c:numRef>
          </c:val>
          <c:smooth val="0"/>
        </c:ser>
        <c:hiLowLines>
          <c:spPr>
            <a:ln>
              <a:noFill/>
            </a:ln>
          </c:spPr>
        </c:hiLowLines>
        <c:marker val="0"/>
        <c:axId val="14278088"/>
        <c:axId val="40221235"/>
      </c:lineChart>
      <c:catAx>
        <c:axId val="14278088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0221235"/>
        <c:crosses val="autoZero"/>
        <c:auto val="1"/>
        <c:lblAlgn val="ctr"/>
        <c:lblOffset val="100"/>
      </c:catAx>
      <c:valAx>
        <c:axId val="40221235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p>
            <a:pPr>
              <a:defRPr b="0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14278088"/>
        <c:crosses val="autoZero"/>
        <c:crossBetween val="midCat"/>
      </c:valAx>
      <c:spPr>
        <a:solidFill>
          <a:srgbClr val="ffffff"/>
        </a:solidFill>
        <a:ln>
          <a:noFill/>
        </a:ln>
      </c:spPr>
    </c:plotArea>
    <c:legend>
      <c:legendPos val="r"/>
      <c:overlay val="0"/>
      <c:spPr>
        <a:noFill/>
        <a:ln>
          <a:noFill/>
        </a:ln>
      </c:spPr>
    </c:legend>
    <c:plotVisOnly val="1"/>
    <c:dispBlanksAs val="gap"/>
  </c:chart>
  <c:spPr>
    <a:noFill/>
    <a:ln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5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116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12/11/16</a:t>
            </a:r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D671510-500C-4F3A-A16B-02DC83578359}" type="slidenum">
              <a:rPr b="0" lang="en-GB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title style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LevelClick to edit Master text styles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12/11/16</a:t>
            </a:r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0416000C-EC6D-4DF8-BB8B-42E7BE18E912}" type="slidenum">
              <a:rPr b="0" lang="en-GB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title style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12/11/16</a:t>
            </a:r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60A4AF6-A655-4022-BB60-1A6DD7181D78}" type="slidenum">
              <a:rPr b="0" lang="en-GB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chart" Target="../charts/chart2.xml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4" descr=""/>
          <p:cNvPicPr/>
          <p:nvPr/>
        </p:nvPicPr>
        <p:blipFill>
          <a:blip r:embed="rId1"/>
          <a:stretch/>
        </p:blipFill>
        <p:spPr>
          <a:xfrm>
            <a:off x="-633600" y="-18000"/>
            <a:ext cx="10245600" cy="6857640"/>
          </a:xfrm>
          <a:prstGeom prst="rect">
            <a:avLst/>
          </a:prstGeom>
          <a:ln>
            <a:noFill/>
          </a:ln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"/>
          <p:cNvPicPr/>
          <p:nvPr/>
        </p:nvPicPr>
        <p:blipFill>
          <a:blip r:embed="rId1"/>
          <a:stretch/>
        </p:blipFill>
        <p:spPr>
          <a:xfrm>
            <a:off x="1619640" y="445680"/>
            <a:ext cx="6120360" cy="612036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2" descr=""/>
          <p:cNvPicPr/>
          <p:nvPr/>
        </p:nvPicPr>
        <p:blipFill>
          <a:blip r:embed="rId1"/>
          <a:stretch/>
        </p:blipFill>
        <p:spPr>
          <a:xfrm>
            <a:off x="2022480" y="0"/>
            <a:ext cx="5141520" cy="685548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2" descr=""/>
          <p:cNvPicPr/>
          <p:nvPr/>
        </p:nvPicPr>
        <p:blipFill>
          <a:blip r:embed="rId1"/>
          <a:stretch/>
        </p:blipFill>
        <p:spPr>
          <a:xfrm rot="5400000">
            <a:off x="1145520" y="-1158840"/>
            <a:ext cx="6871320" cy="916200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2" descr=""/>
          <p:cNvPicPr/>
          <p:nvPr/>
        </p:nvPicPr>
        <p:blipFill>
          <a:blip r:embed="rId1"/>
          <a:stretch/>
        </p:blipFill>
        <p:spPr>
          <a:xfrm>
            <a:off x="2627640" y="1982880"/>
            <a:ext cx="6028200" cy="4520880"/>
          </a:xfrm>
          <a:prstGeom prst="rect">
            <a:avLst/>
          </a:prstGeom>
          <a:ln>
            <a:noFill/>
          </a:ln>
        </p:spPr>
      </p:pic>
      <p:sp>
        <p:nvSpPr>
          <p:cNvPr id="141" name="CustomShape 1"/>
          <p:cNvSpPr/>
          <p:nvPr/>
        </p:nvSpPr>
        <p:spPr>
          <a:xfrm>
            <a:off x="2795760" y="2555640"/>
            <a:ext cx="1264320" cy="638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Temp/Hum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4242240" y="2352240"/>
            <a:ext cx="495360" cy="638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CustomShape 3"/>
          <p:cNvSpPr/>
          <p:nvPr/>
        </p:nvSpPr>
        <p:spPr>
          <a:xfrm>
            <a:off x="4930560" y="3047400"/>
            <a:ext cx="653400" cy="638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NO2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4"/>
          <p:cNvSpPr/>
          <p:nvPr/>
        </p:nvSpPr>
        <p:spPr>
          <a:xfrm>
            <a:off x="5436000" y="2370960"/>
            <a:ext cx="1359360" cy="638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Particulates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CustomShape 5"/>
          <p:cNvSpPr/>
          <p:nvPr/>
        </p:nvSpPr>
        <p:spPr>
          <a:xfrm>
            <a:off x="306000" y="1890720"/>
            <a:ext cx="2177280" cy="191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Easy to build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Arduino based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&lt;100 GBP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CustomShape 6"/>
          <p:cNvSpPr/>
          <p:nvPr/>
        </p:nvSpPr>
        <p:spPr>
          <a:xfrm>
            <a:off x="7452360" y="2721600"/>
            <a:ext cx="1007640" cy="638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SD card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CustomShape 7"/>
          <p:cNvSpPr/>
          <p:nvPr/>
        </p:nvSpPr>
        <p:spPr>
          <a:xfrm>
            <a:off x="6116040" y="5661360"/>
            <a:ext cx="935640" cy="638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Arduino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CustomShape 8"/>
          <p:cNvSpPr/>
          <p:nvPr/>
        </p:nvSpPr>
        <p:spPr>
          <a:xfrm>
            <a:off x="3428280" y="3439080"/>
            <a:ext cx="862200" cy="638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sound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2" descr=""/>
          <p:cNvPicPr/>
          <p:nvPr/>
        </p:nvPicPr>
        <p:blipFill>
          <a:blip r:embed="rId1"/>
          <a:stretch/>
        </p:blipFill>
        <p:spPr>
          <a:xfrm>
            <a:off x="0" y="-24840"/>
            <a:ext cx="9176760" cy="6882480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Calibration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lab: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Use cylinders of pure gas + reference sensor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Use pre-mixed cylinders with known concentrations (£100 to £180)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field: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 locate sensor with a deployed sensor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52" name="Picture 2" descr=""/>
          <p:cNvPicPr/>
          <p:nvPr/>
        </p:nvPicPr>
        <p:blipFill>
          <a:blip r:embed="rId1"/>
          <a:stretch/>
        </p:blipFill>
        <p:spPr>
          <a:xfrm>
            <a:off x="827640" y="4931280"/>
            <a:ext cx="2899080" cy="1586520"/>
          </a:xfrm>
          <a:prstGeom prst="rect">
            <a:avLst/>
          </a:prstGeom>
          <a:ln>
            <a:noFill/>
          </a:ln>
        </p:spPr>
      </p:pic>
      <p:sp>
        <p:nvSpPr>
          <p:cNvPr id="153" name="CustomShape 3"/>
          <p:cNvSpPr/>
          <p:nvPr/>
        </p:nvSpPr>
        <p:spPr>
          <a:xfrm>
            <a:off x="3630240" y="5724720"/>
            <a:ext cx="57664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http://www.oxford-airwatch.aeat.co.uk/index.php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2" descr=""/>
          <p:cNvPicPr/>
          <p:nvPr/>
        </p:nvPicPr>
        <p:blipFill>
          <a:blip r:embed="rId1"/>
          <a:stretch/>
        </p:blipFill>
        <p:spPr>
          <a:xfrm>
            <a:off x="2195640" y="0"/>
            <a:ext cx="5128920" cy="6931080"/>
          </a:xfrm>
          <a:prstGeom prst="rect">
            <a:avLst/>
          </a:prstGeom>
          <a:ln>
            <a:noFill/>
          </a:ln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2" descr=""/>
          <p:cNvPicPr/>
          <p:nvPr/>
        </p:nvPicPr>
        <p:blipFill>
          <a:blip r:embed="rId1"/>
          <a:stretch/>
        </p:blipFill>
        <p:spPr>
          <a:xfrm>
            <a:off x="20160" y="15480"/>
            <a:ext cx="9123480" cy="6842520"/>
          </a:xfrm>
          <a:prstGeom prst="rect">
            <a:avLst/>
          </a:prstGeom>
          <a:ln>
            <a:noFill/>
          </a:ln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" name="Chart 1"/>
          <p:cNvGraphicFramePr/>
          <p:nvPr/>
        </p:nvGraphicFramePr>
        <p:xfrm>
          <a:off x="2195640" y="404640"/>
          <a:ext cx="4572720" cy="2742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57" name="Chart 2"/>
          <p:cNvGraphicFramePr/>
          <p:nvPr/>
        </p:nvGraphicFramePr>
        <p:xfrm>
          <a:off x="2411640" y="3645000"/>
          <a:ext cx="4571640" cy="2742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2" descr=""/>
          <p:cNvPicPr/>
          <p:nvPr/>
        </p:nvPicPr>
        <p:blipFill>
          <a:blip r:embed="rId1"/>
          <a:stretch/>
        </p:blipFill>
        <p:spPr>
          <a:xfrm>
            <a:off x="0" y="-580320"/>
            <a:ext cx="9143640" cy="9143640"/>
          </a:xfrm>
          <a:prstGeom prst="rect">
            <a:avLst/>
          </a:prstGeom>
          <a:ln>
            <a:noFill/>
          </a:ln>
        </p:spPr>
      </p:pic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2" descr=""/>
          <p:cNvPicPr/>
          <p:nvPr/>
        </p:nvPicPr>
        <p:blipFill>
          <a:blip r:embed="rId1"/>
          <a:stretch/>
        </p:blipFill>
        <p:spPr>
          <a:xfrm>
            <a:off x="-2880" y="44640"/>
            <a:ext cx="9626760" cy="7219800"/>
          </a:xfrm>
          <a:prstGeom prst="rect">
            <a:avLst/>
          </a:prstGeom>
          <a:ln>
            <a:noFill/>
          </a:ln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2" descr=""/>
          <p:cNvPicPr/>
          <p:nvPr/>
        </p:nvPicPr>
        <p:blipFill>
          <a:blip r:embed="rId1"/>
          <a:stretch/>
        </p:blipFill>
        <p:spPr>
          <a:xfrm>
            <a:off x="-180360" y="0"/>
            <a:ext cx="10286640" cy="6857640"/>
          </a:xfrm>
          <a:prstGeom prst="rect">
            <a:avLst/>
          </a:prstGeom>
          <a:ln>
            <a:noFill/>
          </a:ln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Thanks to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1" name="TextShape 2"/>
          <p:cNvSpPr txBox="1"/>
          <p:nvPr/>
        </p:nvSpPr>
        <p:spPr>
          <a:xfrm>
            <a:off x="2699640" y="1772640"/>
            <a:ext cx="5986800" cy="1439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Saint Ebbes New Development Residents Association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62" name="Picture 3" descr=""/>
          <p:cNvPicPr/>
          <p:nvPr/>
        </p:nvPicPr>
        <p:blipFill>
          <a:blip r:embed="rId1"/>
          <a:stretch/>
        </p:blipFill>
        <p:spPr>
          <a:xfrm>
            <a:off x="251640" y="1412640"/>
            <a:ext cx="2520000" cy="1872000"/>
          </a:xfrm>
          <a:prstGeom prst="rect">
            <a:avLst/>
          </a:prstGeom>
          <a:ln w="9360">
            <a:noFill/>
          </a:ln>
        </p:spPr>
      </p:pic>
      <p:pic>
        <p:nvPicPr>
          <p:cNvPr id="163" name="Picture 2" descr=""/>
          <p:cNvPicPr/>
          <p:nvPr/>
        </p:nvPicPr>
        <p:blipFill>
          <a:blip r:embed="rId2"/>
          <a:stretch/>
        </p:blipFill>
        <p:spPr>
          <a:xfrm>
            <a:off x="647640" y="4149000"/>
            <a:ext cx="1728000" cy="1728000"/>
          </a:xfrm>
          <a:prstGeom prst="rect">
            <a:avLst/>
          </a:prstGeom>
          <a:ln>
            <a:noFill/>
          </a:ln>
        </p:spPr>
      </p:pic>
      <p:sp>
        <p:nvSpPr>
          <p:cNvPr id="164" name="CustomShape 3"/>
          <p:cNvSpPr/>
          <p:nvPr/>
        </p:nvSpPr>
        <p:spPr>
          <a:xfrm>
            <a:off x="2852280" y="4149000"/>
            <a:ext cx="5986800" cy="143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en-GB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Network for Clean Air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467640" y="206100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Contact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6" name="TextShape 2"/>
          <p:cNvSpPr txBox="1"/>
          <p:nvPr/>
        </p:nvSpPr>
        <p:spPr>
          <a:xfrm>
            <a:off x="467640" y="3213000"/>
            <a:ext cx="8229240" cy="16167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dariosalvi78@gmail.com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2" descr=""/>
          <p:cNvPicPr/>
          <p:nvPr/>
        </p:nvPicPr>
        <p:blipFill>
          <a:blip r:embed="rId1"/>
          <a:stretch/>
        </p:blipFill>
        <p:spPr>
          <a:xfrm>
            <a:off x="-3960" y="-30240"/>
            <a:ext cx="9183960" cy="6887880"/>
          </a:xfrm>
          <a:prstGeom prst="rect">
            <a:avLst/>
          </a:prstGeom>
          <a:ln>
            <a:noFill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2" descr=""/>
          <p:cNvPicPr/>
          <p:nvPr/>
        </p:nvPicPr>
        <p:blipFill>
          <a:blip r:embed="rId1"/>
          <a:stretch/>
        </p:blipFill>
        <p:spPr>
          <a:xfrm>
            <a:off x="2411640" y="-7920"/>
            <a:ext cx="5149080" cy="6865560"/>
          </a:xfrm>
          <a:prstGeom prst="rect">
            <a:avLst/>
          </a:prstGeom>
          <a:ln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2" descr=""/>
          <p:cNvPicPr/>
          <p:nvPr/>
        </p:nvPicPr>
        <p:blipFill>
          <a:blip r:embed="rId1"/>
          <a:stretch/>
        </p:blipFill>
        <p:spPr>
          <a:xfrm>
            <a:off x="0" y="404640"/>
            <a:ext cx="9143640" cy="6857640"/>
          </a:xfrm>
          <a:prstGeom prst="rect">
            <a:avLst/>
          </a:prstGeom>
          <a:ln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2" descr=""/>
          <p:cNvPicPr/>
          <p:nvPr/>
        </p:nvPicPr>
        <p:blipFill>
          <a:blip r:embed="rId1"/>
          <a:stretch/>
        </p:blipFill>
        <p:spPr>
          <a:xfrm>
            <a:off x="2073240" y="969120"/>
            <a:ext cx="5090760" cy="5009760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2" descr=""/>
          <p:cNvPicPr/>
          <p:nvPr/>
        </p:nvPicPr>
        <p:blipFill>
          <a:blip r:embed="rId1"/>
          <a:stretch/>
        </p:blipFill>
        <p:spPr>
          <a:xfrm>
            <a:off x="0" y="1412640"/>
            <a:ext cx="9048240" cy="452412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2" descr=""/>
          <p:cNvPicPr/>
          <p:nvPr/>
        </p:nvPicPr>
        <p:blipFill>
          <a:blip r:embed="rId1"/>
          <a:stretch/>
        </p:blipFill>
        <p:spPr>
          <a:xfrm>
            <a:off x="107640" y="465120"/>
            <a:ext cx="8992440" cy="5699520"/>
          </a:xfrm>
          <a:prstGeom prst="rect">
            <a:avLst/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4" descr=""/>
          <p:cNvPicPr/>
          <p:nvPr/>
        </p:nvPicPr>
        <p:blipFill>
          <a:blip r:embed="rId1"/>
          <a:stretch/>
        </p:blipFill>
        <p:spPr>
          <a:xfrm>
            <a:off x="4356000" y="908640"/>
            <a:ext cx="4104000" cy="3078000"/>
          </a:xfrm>
          <a:prstGeom prst="rect">
            <a:avLst/>
          </a:prstGeom>
          <a:ln>
            <a:noFill/>
          </a:ln>
        </p:spPr>
      </p:pic>
      <p:sp>
        <p:nvSpPr>
          <p:cNvPr id="12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DIY Air Quality Sensors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27" name="Picture 2" descr=""/>
          <p:cNvPicPr/>
          <p:nvPr/>
        </p:nvPicPr>
        <p:blipFill>
          <a:blip r:embed="rId2"/>
          <a:stretch/>
        </p:blipFill>
        <p:spPr>
          <a:xfrm>
            <a:off x="261000" y="1628640"/>
            <a:ext cx="3563640" cy="2338560"/>
          </a:xfrm>
          <a:prstGeom prst="rect">
            <a:avLst/>
          </a:prstGeom>
          <a:ln>
            <a:noFill/>
          </a:ln>
        </p:spPr>
      </p:pic>
      <p:sp>
        <p:nvSpPr>
          <p:cNvPr id="128" name="CustomShape 2"/>
          <p:cNvSpPr/>
          <p:nvPr/>
        </p:nvSpPr>
        <p:spPr>
          <a:xfrm>
            <a:off x="2825640" y="3429000"/>
            <a:ext cx="99900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185 US$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4384800" y="1772640"/>
            <a:ext cx="99900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175 US$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0" name="Picture 6" descr=""/>
          <p:cNvPicPr/>
          <p:nvPr/>
        </p:nvPicPr>
        <p:blipFill>
          <a:blip r:embed="rId3"/>
          <a:stretch/>
        </p:blipFill>
        <p:spPr>
          <a:xfrm>
            <a:off x="261000" y="4077000"/>
            <a:ext cx="3563640" cy="2672640"/>
          </a:xfrm>
          <a:prstGeom prst="rect">
            <a:avLst/>
          </a:prstGeom>
          <a:ln>
            <a:noFill/>
          </a:ln>
        </p:spPr>
      </p:pic>
      <p:sp>
        <p:nvSpPr>
          <p:cNvPr id="131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CustomShape 5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CustomShape 6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4" name="Picture 10" descr=""/>
          <p:cNvPicPr/>
          <p:nvPr/>
        </p:nvPicPr>
        <p:blipFill>
          <a:blip r:embed="rId4"/>
          <a:stretch/>
        </p:blipFill>
        <p:spPr>
          <a:xfrm>
            <a:off x="4626360" y="4077000"/>
            <a:ext cx="3563640" cy="2672640"/>
          </a:xfrm>
          <a:prstGeom prst="rect">
            <a:avLst/>
          </a:prstGeom>
          <a:ln>
            <a:noFill/>
          </a:ln>
        </p:spPr>
      </p:pic>
      <p:sp>
        <p:nvSpPr>
          <p:cNvPr id="135" name="CustomShape 7"/>
          <p:cNvSpPr/>
          <p:nvPr/>
        </p:nvSpPr>
        <p:spPr>
          <a:xfrm>
            <a:off x="4428000" y="4077000"/>
            <a:ext cx="99900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200 US$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Application>LibreOffice/5.1.4.2$Linux_x86 LibreOffice_project/10m0$Build-2</Application>
  <Words>80</Words>
  <Paragraphs>26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2016-11-11T20:53:13Z</dcterms:created>
  <dc:creator>Dario Salvi</dc:creator>
  <dc:description/>
  <dc:language>en-GB</dc:language>
  <cp:lastModifiedBy>Dario Salvi</cp:lastModifiedBy>
  <dcterms:modified xsi:type="dcterms:W3CDTF">2016-11-11T21:40:55Z</dcterms:modified>
  <cp:revision>10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23</vt:i4>
  </property>
</Properties>
</file>